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4778" r:id="rId2"/>
    <p:sldId id="1010" r:id="rId3"/>
    <p:sldId id="4780" r:id="rId4"/>
    <p:sldId id="4779" r:id="rId5"/>
    <p:sldId id="4781" r:id="rId6"/>
    <p:sldId id="4787" r:id="rId7"/>
    <p:sldId id="4788" r:id="rId8"/>
    <p:sldId id="4784" r:id="rId9"/>
    <p:sldId id="4786" r:id="rId10"/>
    <p:sldId id="4789" r:id="rId11"/>
    <p:sldId id="4785" r:id="rId12"/>
    <p:sldId id="275"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Roboto Light" panose="020B0604020202020204" charset="0"/>
      <p:regular r:id="rId19"/>
      <p:italic r:id="rId20"/>
    </p:embeddedFont>
    <p:embeddedFont>
      <p:font typeface="Arial Unicode MS" panose="020B0604020202020204" pitchFamily="34" charset="-128"/>
      <p:regular r:id="rId21"/>
    </p:embeddedFont>
    <p:embeddedFont>
      <p:font typeface="Roboto Medium" panose="020B0604020202020204" charset="0"/>
      <p:regular r:id="rId22"/>
      <p:italic r:id="rId23"/>
    </p:embeddedFont>
    <p:embeddedFont>
      <p:font typeface="Roboto" panose="020B060402020202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7"/>
            <p14:sldId id="4788"/>
            <p14:sldId id="4784"/>
            <p14:sldId id="4786"/>
            <p14:sldId id="4789"/>
            <p14:sldId id="4785"/>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91283" autoAdjust="0"/>
  </p:normalViewPr>
  <p:slideViewPr>
    <p:cSldViewPr snapToGrid="0" showGuides="1">
      <p:cViewPr varScale="1">
        <p:scale>
          <a:sx n="90" d="100"/>
          <a:sy n="90" d="100"/>
        </p:scale>
        <p:origin x="691" y="72"/>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15/09/2024</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12</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smtClean="0"/>
              <a:t>August 29</a:t>
            </a:r>
            <a:endParaRPr lang="en-AU" dirty="0"/>
          </a:p>
        </p:txBody>
      </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0"/>
            <a:ext cx="10479600" cy="5429269"/>
          </a:xfrm>
        </p:spPr>
        <p:txBody>
          <a:bodyPr/>
          <a:lstStyle/>
          <a:p>
            <a:r>
              <a:rPr lang="en-US" dirty="0"/>
              <a:t> </a:t>
            </a:r>
            <a:endParaRPr lang="en-AU" dirty="0"/>
          </a:p>
        </p:txBody>
      </p:sp>
      <p:pic>
        <p:nvPicPr>
          <p:cNvPr id="3" name="Picture 2"/>
          <p:cNvPicPr>
            <a:picLocks noChangeAspect="1"/>
          </p:cNvPicPr>
          <p:nvPr/>
        </p:nvPicPr>
        <p:blipFill>
          <a:blip r:embed="rId2"/>
          <a:stretch>
            <a:fillRect/>
          </a:stretch>
        </p:blipFill>
        <p:spPr>
          <a:xfrm>
            <a:off x="1507065" y="2167073"/>
            <a:ext cx="10337802" cy="3955386"/>
          </a:xfrm>
          <a:prstGeom prst="rect">
            <a:avLst/>
          </a:prstGeom>
        </p:spPr>
      </p:pic>
      <p:sp>
        <p:nvSpPr>
          <p:cNvPr id="5" name="TextBox 4"/>
          <p:cNvSpPr txBox="1"/>
          <p:nvPr/>
        </p:nvSpPr>
        <p:spPr>
          <a:xfrm>
            <a:off x="1295400" y="338667"/>
            <a:ext cx="10549467" cy="1286933"/>
          </a:xfrm>
          <a:prstGeom prst="rect">
            <a:avLst/>
          </a:prstGeom>
          <a:noFill/>
        </p:spPr>
        <p:txBody>
          <a:bodyPr wrap="square" lIns="0" tIns="0" rIns="0" bIns="0" rtlCol="0" anchor="t">
            <a:noAutofit/>
          </a:bodyPr>
          <a:lstStyle/>
          <a:p>
            <a:r>
              <a:rPr lang="en-US" dirty="0"/>
              <a:t>We can, once again, notice that STORE_NBR 88 slightly out-performs its control store, STORE_NBR 165, and still remains the best implementation of the trial of all the trial stores. The driver for this seems to be the purchasing customers rather than purchases per customer, as we can see that with the increase in the total customers, there's also an increase in the total sales almost identically, but the transactions per customer seem to be reasonably high for all the trial stores regardless of the total sales</a:t>
            </a:r>
            <a:r>
              <a:rPr lang="en-US" dirty="0" smtClean="0"/>
              <a:t>.</a:t>
            </a:r>
            <a:endParaRPr lang="en-US" dirty="0"/>
          </a:p>
          <a:p>
            <a:pPr algn="l"/>
            <a:endParaRPr lang="en-US" sz="1200" dirty="0" err="1" smtClean="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7598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0"/>
            <a:ext cx="10479600" cy="5429269"/>
          </a:xfrm>
        </p:spPr>
        <p:txBody>
          <a:bodyPr/>
          <a:lstStyle/>
          <a:p>
            <a:pPr lvl="1"/>
            <a:r>
              <a:rPr lang="en-AU" sz="2000" dirty="0" smtClean="0"/>
              <a:t>Conclusion:</a:t>
            </a:r>
          </a:p>
          <a:p>
            <a:pPr marL="800100" lvl="1" indent="-342900">
              <a:buFont typeface="Arial" panose="020B0604020202020204" pitchFamily="34" charset="0"/>
              <a:buChar char="•"/>
            </a:pPr>
            <a:endParaRPr lang="en-AU" sz="2000" dirty="0" smtClean="0"/>
          </a:p>
          <a:p>
            <a:pPr marL="800100" lvl="1" indent="-342900">
              <a:buFont typeface="Arial" panose="020B0604020202020204" pitchFamily="34" charset="0"/>
              <a:buChar char="•"/>
            </a:pPr>
            <a:r>
              <a:rPr lang="en-AU" sz="2000" dirty="0" smtClean="0"/>
              <a:t>we </a:t>
            </a:r>
            <a:r>
              <a:rPr lang="en-AU" sz="2000" dirty="0"/>
              <a:t>can see that for trial store 77,86 and 88 the control store 46, 57 and 165 are chosen respectively as </a:t>
            </a:r>
            <a:r>
              <a:rPr lang="en-US" altLang="en-US" sz="2000" dirty="0">
                <a:solidFill>
                  <a:srgbClr val="212121"/>
                </a:solidFill>
                <a:latin typeface="Arial Unicode MS" panose="020B0604020202020204" pitchFamily="34" charset="-128"/>
              </a:rPr>
              <a:t>the Total Sales, Total Customers, and Transactions per Customer are similar for these</a:t>
            </a:r>
            <a:r>
              <a:rPr lang="en-US" altLang="en-US" sz="2000" dirty="0" smtClean="0">
                <a:solidFill>
                  <a:srgbClr val="212121"/>
                </a:solidFill>
                <a:latin typeface="Arial Unicode MS" panose="020B0604020202020204" pitchFamily="34" charset="-128"/>
              </a:rPr>
              <a:t>.</a:t>
            </a:r>
          </a:p>
          <a:p>
            <a:pPr marL="800100" lvl="1" indent="-342900">
              <a:buFont typeface="Arial" panose="020B0604020202020204" pitchFamily="34" charset="0"/>
              <a:buChar char="•"/>
            </a:pPr>
            <a:r>
              <a:rPr lang="en-US" sz="2000" dirty="0"/>
              <a:t>While the other trial stores performed the same as their corresponding control stores, we can see, however, that STORE_NBR 88 slightly out-performed its control store, STORE_NBR 165, in all attributes</a:t>
            </a:r>
            <a:r>
              <a:rPr lang="en-US" sz="2000" dirty="0" smtClean="0"/>
              <a:t>.</a:t>
            </a:r>
          </a:p>
          <a:p>
            <a:pPr marL="800100" lvl="1" indent="-342900">
              <a:buFont typeface="Arial" panose="020B0604020202020204" pitchFamily="34" charset="0"/>
              <a:buChar char="•"/>
            </a:pPr>
            <a:r>
              <a:rPr lang="en-US" sz="2000" dirty="0"/>
              <a:t>STORE_NBR 86 and 88 show a significant difference in terms of the total sales, but this isn't the case with STORE_NBR 77, which may be because of the way the trial was implemented for it</a:t>
            </a:r>
            <a:r>
              <a:rPr lang="en-US" sz="2000" dirty="0" smtClean="0"/>
              <a:t>.</a:t>
            </a:r>
          </a:p>
          <a:p>
            <a:pPr marL="800100" lvl="1" indent="-342900">
              <a:buFont typeface="Arial" panose="020B0604020202020204" pitchFamily="34" charset="0"/>
              <a:buChar char="•"/>
            </a:pPr>
            <a:r>
              <a:rPr lang="en-US" sz="2000" dirty="0"/>
              <a:t>Due to the maximum difference in the total sales of all the trial stores, STORE_NBR 88 remains the best implementation of the trial</a:t>
            </a:r>
            <a:r>
              <a:rPr lang="en-US" sz="2000" dirty="0" smtClean="0"/>
              <a:t>.</a:t>
            </a:r>
          </a:p>
          <a:p>
            <a:pPr marL="800100" lvl="1" indent="-342900">
              <a:buFont typeface="Arial" panose="020B0604020202020204" pitchFamily="34" charset="0"/>
              <a:buChar char="•"/>
            </a:pPr>
            <a:endParaRPr lang="en-US" altLang="en-US" sz="2000" dirty="0">
              <a:solidFill>
                <a:srgbClr val="212121"/>
              </a:solidFill>
              <a:latin typeface="Arial Unicode MS" panose="020B0604020202020204" pitchFamily="34" charset="-128"/>
            </a:endParaRPr>
          </a:p>
          <a:p>
            <a:pPr marL="800100" lvl="1" indent="-342900">
              <a:buFont typeface="Arial" panose="020B0604020202020204" pitchFamily="34" charset="0"/>
              <a:buChar char="•"/>
            </a:pPr>
            <a:r>
              <a:rPr lang="en-US" sz="2000" dirty="0"/>
              <a:t> The driver for the increase in total sales seems to be the purchasing customers rather      than purchases per customer — the more the customers, the higher the sales.</a:t>
            </a:r>
          </a:p>
          <a:p>
            <a:pPr lvl="1"/>
            <a:endParaRPr lang="en-US" sz="2000" dirty="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altLang="en-US" sz="2000" dirty="0" smtClean="0">
              <a:solidFill>
                <a:srgbClr val="212121"/>
              </a:solidFill>
              <a:latin typeface="Arial Unicode MS" panose="020B0604020202020204" pitchFamily="34" charset="-128"/>
            </a:endParaRPr>
          </a:p>
          <a:p>
            <a:pPr lvl="2"/>
            <a:endParaRPr lang="en-AU" sz="2000" dirty="0" smtClean="0">
              <a:solidFill>
                <a:schemeClr val="tx1"/>
              </a:solidFill>
              <a:latin typeface="+mj-lt"/>
            </a:endParaRPr>
          </a:p>
          <a:p>
            <a:pPr lvl="1"/>
            <a:endParaRPr lang="en-AU" sz="2000" dirty="0">
              <a:solidFill>
                <a:schemeClr val="tx1"/>
              </a:solidFill>
              <a:latin typeface="+mj-lt"/>
            </a:endParaRPr>
          </a:p>
          <a:p>
            <a:r>
              <a:rPr lang="en-AU" dirty="0" smtClean="0"/>
              <a:t> </a:t>
            </a:r>
            <a:endParaRPr lang="en-AU" dirty="0"/>
          </a:p>
        </p:txBody>
      </p:sp>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p:txBody>
          <a:bodyPr/>
          <a:lstStyle/>
          <a:p>
            <a:r>
              <a:rPr lang="en-AU"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96975" y="1137053"/>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4" y="3686628"/>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02</a:t>
            </a:r>
          </a:p>
        </p:txBody>
      </p:sp>
      <p:sp>
        <p:nvSpPr>
          <p:cNvPr id="5" name="TextBox 4">
            <a:extLst>
              <a:ext uri="{FF2B5EF4-FFF2-40B4-BE49-F238E27FC236}">
                <a16:creationId xmlns:a16="http://schemas.microsoft.com/office/drawing/2014/main" id="{736F57D6-777D-47CD-9A7C-C2F9BFD0AD6D}"/>
              </a:ext>
            </a:extLst>
          </p:cNvPr>
          <p:cNvSpPr txBox="1"/>
          <p:nvPr/>
        </p:nvSpPr>
        <p:spPr>
          <a:xfrm>
            <a:off x="1935586" y="1277772"/>
            <a:ext cx="1896185" cy="2408856"/>
          </a:xfrm>
          <a:prstGeom prst="rect">
            <a:avLst/>
          </a:prstGeom>
          <a:noFill/>
        </p:spPr>
        <p:txBody>
          <a:bodyPr wrap="square" lIns="0" tIns="0" rIns="0" bIns="0" rtlCol="0" anchor="t">
            <a:noAutofit/>
          </a:bodyPr>
          <a:lstStyle/>
          <a:p>
            <a:r>
              <a:rPr lang="en-AU" sz="1400" dirty="0" smtClean="0">
                <a:latin typeface="Roboto" panose="02000000000000000000" pitchFamily="2" charset="0"/>
                <a:ea typeface="Roboto" panose="02000000000000000000" pitchFamily="2" charset="0"/>
                <a:cs typeface="Roboto" panose="02000000000000000000" pitchFamily="2" charset="0"/>
              </a:rPr>
              <a:t>Chips Category Review</a:t>
            </a:r>
            <a:endParaRPr lang="en-AU" sz="1400" dirty="0">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3787519"/>
            <a:ext cx="1896185" cy="1718741"/>
          </a:xfrm>
          <a:prstGeom prst="rect">
            <a:avLst/>
          </a:prstGeom>
          <a:noFill/>
        </p:spPr>
        <p:txBody>
          <a:bodyPr wrap="square" lIns="0" tIns="0" rIns="0" bIns="0" rtlCol="0" anchor="t">
            <a:noAutofit/>
          </a:bodyPr>
          <a:lstStyle/>
          <a:p>
            <a:r>
              <a:rPr lang="en-AU" sz="1400" dirty="0" smtClean="0">
                <a:latin typeface="Roboto" panose="02000000000000000000" pitchFamily="2" charset="0"/>
                <a:ea typeface="Roboto" panose="02000000000000000000" pitchFamily="2" charset="0"/>
                <a:cs typeface="Roboto" panose="02000000000000000000" pitchFamily="2" charset="0"/>
              </a:rPr>
              <a:t>Store Analysis</a:t>
            </a:r>
            <a:endParaRPr lang="en-AU"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7C949C27-3E05-4AA4-A1A8-5696F6F3C356}"/>
              </a:ext>
            </a:extLst>
          </p:cNvPr>
          <p:cNvSpPr txBox="1"/>
          <p:nvPr/>
        </p:nvSpPr>
        <p:spPr>
          <a:xfrm>
            <a:off x="4084607" y="1277771"/>
            <a:ext cx="7591967" cy="1685348"/>
          </a:xfrm>
          <a:prstGeom prst="rect">
            <a:avLst/>
          </a:prstGeom>
          <a:noFill/>
        </p:spPr>
        <p:txBody>
          <a:bodyPr wrap="square" lIns="0" tIns="0" rIns="0" bIns="0" rtlCol="0" anchor="t">
            <a:noAutofit/>
          </a:bodyPr>
          <a:lstStyle/>
          <a:p>
            <a:pPr marL="171450" indent="-171450" algn="l">
              <a:buFont typeface="Arial" panose="020B0604020202020204" pitchFamily="34" charset="0"/>
              <a:buChar char="•"/>
            </a:pPr>
            <a:r>
              <a:rPr lang="en-AU" sz="1200" dirty="0" smtClean="0">
                <a:latin typeface="Roboto Light" panose="02000000000000000000" pitchFamily="2" charset="0"/>
                <a:ea typeface="Roboto Light" panose="02000000000000000000" pitchFamily="2" charset="0"/>
              </a:rPr>
              <a:t>The Mainstream category of Young and Mid-age Singles/Couples have the highest spending of chips per purchase.</a:t>
            </a:r>
          </a:p>
          <a:p>
            <a:pPr marL="171450" indent="-171450" algn="l">
              <a:buFont typeface="Arial" panose="020B0604020202020204" pitchFamily="34" charset="0"/>
              <a:buChar char="•"/>
            </a:pPr>
            <a:r>
              <a:rPr lang="en-AU" sz="1200" dirty="0" smtClean="0">
                <a:latin typeface="Roboto Light" panose="02000000000000000000" pitchFamily="2" charset="0"/>
                <a:ea typeface="Roboto Light" panose="02000000000000000000" pitchFamily="2" charset="0"/>
              </a:rPr>
              <a:t>The Older Families(Budget) have the highest frequency of purchase followed by Young Singles/Couples (Mainstream) and at last Retirees (Mainstream) contributing to a total 25% sales revenue.</a:t>
            </a:r>
          </a:p>
          <a:p>
            <a:pPr marL="171450" indent="-171450" algn="l">
              <a:buFont typeface="Arial" panose="020B0604020202020204" pitchFamily="34" charset="0"/>
              <a:buChar char="•"/>
            </a:pPr>
            <a:r>
              <a:rPr lang="en-AU" sz="1200" dirty="0" smtClean="0">
                <a:latin typeface="Roboto Light" panose="02000000000000000000" pitchFamily="2" charset="0"/>
                <a:ea typeface="Roboto Light" panose="02000000000000000000" pitchFamily="2" charset="0"/>
              </a:rPr>
              <a:t>Chips Brand Kettle is the most purchased brand in all stores.</a:t>
            </a:r>
          </a:p>
          <a:p>
            <a:pPr marL="171450" indent="-171450" algn="l">
              <a:buFont typeface="Arial" panose="020B0604020202020204" pitchFamily="34" charset="0"/>
              <a:buChar char="•"/>
            </a:pPr>
            <a:r>
              <a:rPr lang="en-AU" sz="1200" dirty="0" smtClean="0">
                <a:latin typeface="Roboto Light" panose="02000000000000000000" pitchFamily="2" charset="0"/>
                <a:ea typeface="Roboto Light" panose="02000000000000000000" pitchFamily="2" charset="0"/>
              </a:rPr>
              <a:t>Young and Mid-age Singles/Couples is the only segment having Doritos as the highest purchase brand while Smiths is for other segments.</a:t>
            </a:r>
          </a:p>
          <a:p>
            <a:pPr marL="171450" indent="-171450" algn="l">
              <a:buFont typeface="Arial" panose="020B0604020202020204" pitchFamily="34" charset="0"/>
              <a:buChar char="•"/>
            </a:pPr>
            <a:r>
              <a:rPr lang="en-AU" sz="1200" dirty="0" smtClean="0">
                <a:latin typeface="Roboto Light" panose="02000000000000000000" pitchFamily="2" charset="0"/>
                <a:ea typeface="Roboto Light" panose="02000000000000000000" pitchFamily="2" charset="0"/>
              </a:rPr>
              <a:t>Most frequent chip size purchased is 175 gr followed by 150 gr size for all segments.</a:t>
            </a:r>
          </a:p>
          <a:p>
            <a:pPr marL="171450" indent="-171450" algn="l">
              <a:buFont typeface="Arial" panose="020B0604020202020204" pitchFamily="34" charset="0"/>
              <a:buChar char="•"/>
            </a:pPr>
            <a:r>
              <a:rPr lang="en-AU" sz="1200" dirty="0" smtClean="0">
                <a:latin typeface="Roboto Light" panose="02000000000000000000" pitchFamily="2" charset="0"/>
                <a:ea typeface="Roboto Light" panose="02000000000000000000" pitchFamily="2" charset="0"/>
              </a:rPr>
              <a:t>Chips transactions increase a lot before Christmas which can be an advantage with the help of promotional offers.</a:t>
            </a:r>
            <a:endParaRPr lang="en-AU" sz="1200" dirty="0">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FF9D96EA-4B80-4F92-A071-B09915E427CE}"/>
              </a:ext>
            </a:extLst>
          </p:cNvPr>
          <p:cNvSpPr txBox="1"/>
          <p:nvPr/>
        </p:nvSpPr>
        <p:spPr>
          <a:xfrm>
            <a:off x="4084606" y="3787519"/>
            <a:ext cx="7591967" cy="2141685"/>
          </a:xfrm>
          <a:prstGeom prst="rect">
            <a:avLst/>
          </a:prstGeom>
          <a:noFill/>
        </p:spPr>
        <p:txBody>
          <a:bodyPr wrap="square" lIns="0" tIns="0" rIns="0" bIns="0" rtlCol="0" anchor="t">
            <a:noAutofit/>
          </a:bodyPr>
          <a:lstStyle/>
          <a:p>
            <a:pPr marL="171450" indent="-171450">
              <a:buFont typeface="Arial" panose="020B0604020202020204" pitchFamily="34" charset="0"/>
              <a:buChar char="•"/>
            </a:pPr>
            <a:r>
              <a:rPr lang="en-AU" sz="1200" dirty="0" smtClean="0">
                <a:latin typeface="Roboto Light" panose="02000000000000000000" pitchFamily="2" charset="0"/>
                <a:ea typeface="Roboto Light" panose="02000000000000000000" pitchFamily="2" charset="0"/>
              </a:rPr>
              <a:t>Trial stores </a:t>
            </a:r>
            <a:r>
              <a:rPr lang="en-AU" sz="1200" dirty="0" smtClean="0">
                <a:latin typeface="Roboto Light" panose="02000000000000000000" pitchFamily="2" charset="0"/>
                <a:ea typeface="Roboto Light" panose="02000000000000000000" pitchFamily="2" charset="0"/>
              </a:rPr>
              <a:t>86</a:t>
            </a:r>
            <a:r>
              <a:rPr lang="en-AU" sz="1200" dirty="0" smtClean="0">
                <a:latin typeface="Roboto Light" panose="02000000000000000000" pitchFamily="2" charset="0"/>
                <a:ea typeface="Roboto Light" panose="02000000000000000000" pitchFamily="2" charset="0"/>
              </a:rPr>
              <a:t> </a:t>
            </a:r>
            <a:r>
              <a:rPr lang="en-AU" sz="1200" dirty="0" smtClean="0">
                <a:latin typeface="Roboto Light" panose="02000000000000000000" pitchFamily="2" charset="0"/>
                <a:ea typeface="Roboto Light" panose="02000000000000000000" pitchFamily="2" charset="0"/>
              </a:rPr>
              <a:t>and </a:t>
            </a:r>
            <a:r>
              <a:rPr lang="en-AU" sz="1200" dirty="0" smtClean="0">
                <a:latin typeface="Roboto Light" panose="02000000000000000000" pitchFamily="2" charset="0"/>
                <a:ea typeface="Roboto Light" panose="02000000000000000000" pitchFamily="2" charset="0"/>
              </a:rPr>
              <a:t>88 </a:t>
            </a:r>
            <a:r>
              <a:rPr lang="en-AU" sz="1200" dirty="0" smtClean="0">
                <a:latin typeface="Roboto Light" panose="02000000000000000000" pitchFamily="2" charset="0"/>
                <a:ea typeface="Roboto Light" panose="02000000000000000000" pitchFamily="2" charset="0"/>
              </a:rPr>
              <a:t>have significant increase in total sales and number of customers during trial as compared to control store.</a:t>
            </a:r>
          </a:p>
          <a:p>
            <a:pPr marL="171450" indent="-171450">
              <a:buFont typeface="Arial" panose="020B0604020202020204" pitchFamily="34" charset="0"/>
              <a:buChar char="•"/>
            </a:pPr>
            <a:r>
              <a:rPr lang="en-AU" sz="1200" dirty="0" smtClean="0">
                <a:latin typeface="Roboto Light" panose="02000000000000000000" pitchFamily="2" charset="0"/>
                <a:ea typeface="Roboto Light" panose="02000000000000000000" pitchFamily="2" charset="0"/>
              </a:rPr>
              <a:t>Trial store </a:t>
            </a:r>
            <a:r>
              <a:rPr lang="en-AU" sz="1200" dirty="0" smtClean="0">
                <a:latin typeface="Roboto Light" panose="02000000000000000000" pitchFamily="2" charset="0"/>
                <a:ea typeface="Roboto Light" panose="02000000000000000000" pitchFamily="2" charset="0"/>
              </a:rPr>
              <a:t>77</a:t>
            </a:r>
            <a:r>
              <a:rPr lang="en-AU" sz="1200" dirty="0" smtClean="0">
                <a:latin typeface="Roboto Light" panose="02000000000000000000" pitchFamily="2" charset="0"/>
                <a:ea typeface="Roboto Light" panose="02000000000000000000" pitchFamily="2" charset="0"/>
              </a:rPr>
              <a:t> </a:t>
            </a:r>
            <a:r>
              <a:rPr lang="en-AU" sz="1200" dirty="0" smtClean="0">
                <a:latin typeface="Roboto Light" panose="02000000000000000000" pitchFamily="2" charset="0"/>
                <a:ea typeface="Roboto Light" panose="02000000000000000000" pitchFamily="2" charset="0"/>
              </a:rPr>
              <a:t>had increase as well but not as good as stores </a:t>
            </a:r>
            <a:r>
              <a:rPr lang="en-AU" sz="1200" dirty="0" smtClean="0">
                <a:latin typeface="Roboto Light" panose="02000000000000000000" pitchFamily="2" charset="0"/>
                <a:ea typeface="Roboto Light" panose="02000000000000000000" pitchFamily="2" charset="0"/>
              </a:rPr>
              <a:t>86</a:t>
            </a:r>
            <a:r>
              <a:rPr lang="en-AU" sz="1200" dirty="0" smtClean="0">
                <a:latin typeface="Roboto Light" panose="02000000000000000000" pitchFamily="2" charset="0"/>
                <a:ea typeface="Roboto Light" panose="02000000000000000000" pitchFamily="2" charset="0"/>
              </a:rPr>
              <a:t> </a:t>
            </a:r>
            <a:r>
              <a:rPr lang="en-AU" sz="1200" dirty="0" smtClean="0">
                <a:latin typeface="Roboto Light" panose="02000000000000000000" pitchFamily="2" charset="0"/>
                <a:ea typeface="Roboto Light" panose="02000000000000000000" pitchFamily="2" charset="0"/>
              </a:rPr>
              <a:t>and </a:t>
            </a:r>
            <a:r>
              <a:rPr lang="en-AU" sz="1200" dirty="0" smtClean="0">
                <a:latin typeface="Roboto Light" panose="02000000000000000000" pitchFamily="2" charset="0"/>
                <a:ea typeface="Roboto Light" panose="02000000000000000000" pitchFamily="2" charset="0"/>
              </a:rPr>
              <a:t>88.</a:t>
            </a:r>
            <a:endParaRPr lang="en-AU" sz="12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Category</a:t>
            </a:r>
          </a:p>
        </p:txBody>
      </p:sp>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98150" y="3526971"/>
            <a:ext cx="8477250" cy="2371725"/>
          </a:xfrm>
          <a:prstGeom prst="rect">
            <a:avLst/>
          </a:prstGeom>
        </p:spPr>
      </p:pic>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96975" y="453371"/>
            <a:ext cx="10479600" cy="5623338"/>
          </a:xfrm>
        </p:spPr>
        <p:txBody>
          <a:bodyPr/>
          <a:lstStyle/>
          <a:p>
            <a:pPr marL="342900" indent="-342900" algn="just">
              <a:buFont typeface="Arial" panose="020B0604020202020204" pitchFamily="34" charset="0"/>
              <a:buChar char="•"/>
            </a:pPr>
            <a:r>
              <a:rPr lang="en-AU" dirty="0" smtClean="0"/>
              <a:t>The day with no transaction is a Christmas day that is when the store is closed hence there is a dip in sales on 25</a:t>
            </a:r>
            <a:r>
              <a:rPr lang="en-AU" baseline="30000" dirty="0" smtClean="0"/>
              <a:t>th</a:t>
            </a:r>
            <a:r>
              <a:rPr lang="en-AU" dirty="0" smtClean="0"/>
              <a:t> December as shops were non-operational. </a:t>
            </a:r>
          </a:p>
          <a:p>
            <a:pPr marL="342900" indent="-342900" algn="just">
              <a:buFont typeface="Arial" panose="020B0604020202020204" pitchFamily="34" charset="0"/>
              <a:buChar char="•"/>
            </a:pPr>
            <a:r>
              <a:rPr lang="en-AU" dirty="0" smtClean="0"/>
              <a:t>Sales increase steadily as the Christmas day approaches and return again to early December sales level during New Year Eve.</a:t>
            </a:r>
          </a:p>
          <a:p>
            <a:pPr marL="342900" indent="-342900" algn="just">
              <a:buFont typeface="Arial" panose="020B0604020202020204" pitchFamily="34" charset="0"/>
              <a:buChar char="•"/>
            </a:pPr>
            <a:endParaRPr lang="en-AU" sz="1800" dirty="0"/>
          </a:p>
        </p:txBody>
      </p:sp>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96975" y="453371"/>
            <a:ext cx="10547350" cy="5518804"/>
          </a:xfrm>
        </p:spPr>
        <p:txBody>
          <a:bodyPr/>
          <a:lstStyle/>
          <a:p>
            <a:pPr marL="342900" indent="-342900" algn="just">
              <a:buFont typeface="Arial" panose="020B0604020202020204" pitchFamily="34" charset="0"/>
              <a:buChar char="•"/>
            </a:pPr>
            <a:r>
              <a:rPr lang="en-US" dirty="0"/>
              <a:t>Sales mainly came from Budget - older families, Mainstream - young singles/couples, and Mainstream - retirees. In total contributing 25% of sales revenue. </a:t>
            </a:r>
            <a:endParaRPr lang="en-US" dirty="0" smtClean="0"/>
          </a:p>
          <a:p>
            <a:pPr marL="342900" indent="-342900" algn="just">
              <a:buFont typeface="Arial" panose="020B0604020202020204" pitchFamily="34" charset="0"/>
              <a:buChar char="•"/>
            </a:pPr>
            <a:r>
              <a:rPr lang="en-US" dirty="0"/>
              <a:t>Older and Young Family segment have the highest average purchase units per unique customer</a:t>
            </a:r>
            <a:endParaRPr lang="en-IN" dirty="0"/>
          </a:p>
        </p:txBody>
      </p:sp>
      <p:pic>
        <p:nvPicPr>
          <p:cNvPr id="4" name="Picture 3"/>
          <p:cNvPicPr>
            <a:picLocks noChangeAspect="1"/>
          </p:cNvPicPr>
          <p:nvPr/>
        </p:nvPicPr>
        <p:blipFill rotWithShape="1">
          <a:blip r:embed="rId2"/>
          <a:srcRect l="295" t="2668"/>
          <a:stretch/>
        </p:blipFill>
        <p:spPr>
          <a:xfrm>
            <a:off x="1447800" y="2523066"/>
            <a:ext cx="10185400" cy="3632201"/>
          </a:xfrm>
          <a:prstGeom prst="rect">
            <a:avLst/>
          </a:prstGeom>
        </p:spPr>
      </p:pic>
    </p:spTree>
    <p:extLst>
      <p:ext uri="{BB962C8B-B14F-4D97-AF65-F5344CB8AC3E}">
        <p14:creationId xmlns:p14="http://schemas.microsoft.com/office/powerpoint/2010/main" val="400343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96975" y="461837"/>
            <a:ext cx="10479600" cy="5383549"/>
          </a:xfrm>
        </p:spPr>
        <p:txBody>
          <a:bodyPr/>
          <a:lstStyle/>
          <a:p>
            <a:pPr marL="342900" indent="-342900">
              <a:buFont typeface="Arial" panose="020B0604020202020204" pitchFamily="34" charset="0"/>
              <a:buChar char="•"/>
            </a:pPr>
            <a:r>
              <a:rPr lang="en-US" dirty="0"/>
              <a:t>Sales mainly came from Budget - older families, Mainstream - young singles/couples, and Mainstream - retirees. In total, older customers buy more than younger customers. Non-premium customers buy more than premium customers</a:t>
            </a:r>
            <a:r>
              <a:rPr lang="en-US" dirty="0" smtClean="0"/>
              <a:t>.</a:t>
            </a:r>
          </a:p>
          <a:p>
            <a:pPr marL="342900" indent="-342900">
              <a:buFont typeface="Arial" panose="020B0604020202020204" pitchFamily="34" charset="0"/>
              <a:buChar char="•"/>
            </a:pPr>
            <a:endParaRPr lang="en-IN" dirty="0"/>
          </a:p>
        </p:txBody>
      </p:sp>
      <p:pic>
        <p:nvPicPr>
          <p:cNvPr id="5" name="Picture 4"/>
          <p:cNvPicPr>
            <a:picLocks noChangeAspect="1"/>
          </p:cNvPicPr>
          <p:nvPr/>
        </p:nvPicPr>
        <p:blipFill>
          <a:blip r:embed="rId2"/>
          <a:stretch>
            <a:fillRect/>
          </a:stretch>
        </p:blipFill>
        <p:spPr>
          <a:xfrm>
            <a:off x="1513945" y="2032240"/>
            <a:ext cx="9441921" cy="4111913"/>
          </a:xfrm>
          <a:prstGeom prst="rect">
            <a:avLst/>
          </a:prstGeom>
        </p:spPr>
      </p:pic>
    </p:spTree>
    <p:extLst>
      <p:ext uri="{BB962C8B-B14F-4D97-AF65-F5344CB8AC3E}">
        <p14:creationId xmlns:p14="http://schemas.microsoft.com/office/powerpoint/2010/main" val="152271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Trial store performance</a:t>
            </a: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96974" y="453370"/>
            <a:ext cx="10827385" cy="5642629"/>
          </a:xfrm>
        </p:spPr>
        <p:txBody>
          <a:bodyPr/>
          <a:lstStyle/>
          <a:p>
            <a:pPr marL="457200" indent="-457200">
              <a:buFont typeface="+mj-lt"/>
              <a:buAutoNum type="arabicPeriod"/>
            </a:pPr>
            <a:r>
              <a:rPr lang="en-US" sz="2000" dirty="0"/>
              <a:t>Trial store 77: Control store </a:t>
            </a:r>
            <a:r>
              <a:rPr lang="en-US" sz="2000" dirty="0" smtClean="0"/>
              <a:t>46</a:t>
            </a:r>
            <a:endParaRPr lang="en-US" sz="2000" dirty="0"/>
          </a:p>
          <a:p>
            <a:pPr marL="457200" indent="-457200">
              <a:buFont typeface="+mj-lt"/>
              <a:buAutoNum type="arabicPeriod"/>
            </a:pPr>
            <a:r>
              <a:rPr lang="en-US" sz="2000" dirty="0"/>
              <a:t>Trial store 86: Control store </a:t>
            </a:r>
            <a:r>
              <a:rPr lang="en-US" sz="2000" dirty="0" smtClean="0"/>
              <a:t>57</a:t>
            </a:r>
            <a:endParaRPr lang="en-US" sz="2000" dirty="0"/>
          </a:p>
          <a:p>
            <a:pPr marL="457200" indent="-457200">
              <a:buFont typeface="+mj-lt"/>
              <a:buAutoNum type="arabicPeriod"/>
            </a:pPr>
            <a:r>
              <a:rPr lang="en-US" sz="2000" dirty="0"/>
              <a:t>Trial store 88: Control store </a:t>
            </a:r>
            <a:r>
              <a:rPr lang="en-US" sz="2000" dirty="0" smtClean="0"/>
              <a:t>165</a:t>
            </a:r>
          </a:p>
          <a:p>
            <a:endParaRPr lang="en-US" sz="2000" dirty="0"/>
          </a:p>
        </p:txBody>
      </p:sp>
      <p:pic>
        <p:nvPicPr>
          <p:cNvPr id="2" name="Picture 1"/>
          <p:cNvPicPr>
            <a:picLocks noChangeAspect="1"/>
          </p:cNvPicPr>
          <p:nvPr/>
        </p:nvPicPr>
        <p:blipFill>
          <a:blip r:embed="rId2"/>
          <a:stretch>
            <a:fillRect/>
          </a:stretch>
        </p:blipFill>
        <p:spPr>
          <a:xfrm>
            <a:off x="1041400" y="2150535"/>
            <a:ext cx="10744200" cy="4038599"/>
          </a:xfrm>
          <a:prstGeom prst="rect">
            <a:avLst/>
          </a:prstGeom>
        </p:spPr>
      </p:pic>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6465</TotalTime>
  <Words>810</Words>
  <Application>Microsoft Office PowerPoint</Application>
  <PresentationFormat>Widescreen</PresentationFormat>
  <Paragraphs>59</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Roboto Light</vt:lpstr>
      <vt:lpstr>Arial</vt:lpstr>
      <vt:lpstr>Arial Unicode MS</vt:lpstr>
      <vt:lpstr>Roboto Medium</vt:lpstr>
      <vt:lpstr>Roboto</vt:lpstr>
      <vt:lpstr>Office Theme</vt:lpstr>
      <vt:lpstr>Category review: Chips</vt:lpstr>
      <vt:lpstr>PowerPoint Presentation</vt:lpstr>
      <vt:lpstr>PowerPoint Presentation</vt:lpstr>
      <vt:lpstr>01</vt:lpstr>
      <vt:lpstr>PowerPoint Presentation</vt:lpstr>
      <vt:lpstr>PowerPoint Presentation</vt:lpstr>
      <vt:lpstr>PowerPoint Presentation</vt:lpstr>
      <vt:lpstr>02</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Asus</cp:lastModifiedBy>
  <cp:revision>477</cp:revision>
  <dcterms:created xsi:type="dcterms:W3CDTF">2018-02-07T23:23:24Z</dcterms:created>
  <dcterms:modified xsi:type="dcterms:W3CDTF">2024-09-15T12:15:40Z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